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8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75" d="100"/>
          <a:sy n="75" d="100"/>
        </p:scale>
        <p:origin x="-142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A2E4-DDA0-452B-94EB-72D0726673BE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ADA8-FDDA-4A2B-A728-6686B8269D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BF05-29B7-4365-A81E-E0581412150D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22D1-B576-47C1-8EFD-50F2A46450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5946-4E96-4D2F-9F1E-46628D2907DE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FC12-5100-4225-AC9D-B6925C4241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4B69B-391E-4F83-9AC0-5C8F7244233D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A7A14-9505-44A6-A6B6-6AA414FAEB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991A-5A92-4047-9117-D45AE7D8A832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03E4-FF30-42D4-AD64-4332ECAF98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45ED-7F48-4345-932D-4B18C78396B2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F801-004F-4F20-8549-FF14960A79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D14B-1D51-4C9D-B202-8202586217E3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7339-03D3-4DFC-9652-CAB2A3A3B1F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7473-AB61-4552-9C27-C4A68F2830A0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EEA3-0BE9-454B-BE91-B5DC1711BFB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21810-81B3-45D4-A9FD-EDF36FDB6D64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6BE1-EEF6-40EA-8398-E5E29FBD76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66B9-44C4-42CF-BEB8-8C78338B15E1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98B6-9C9C-4091-B0BD-8A2C93DFF9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0EBD-5AFA-46F5-924E-5A5E88A0B069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C9CF-FA23-4E25-BB1C-074870C92E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5D2606-9382-4A38-B4C4-F410A7F9BA1B}" type="datetimeFigureOut">
              <a:rPr lang="en-CA"/>
              <a:pPr>
                <a:defRPr/>
              </a:pPr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24D4D4-34BA-42AC-B6A2-F05CD97283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2763838"/>
          </a:xfrm>
        </p:spPr>
        <p:txBody>
          <a:bodyPr/>
          <a:lstStyle/>
          <a:p>
            <a:r>
              <a:rPr lang="en-GB" sz="3600" smtClean="0">
                <a:latin typeface="Aachen BT"/>
              </a:rPr>
              <a:t>DEVELOPMENT OF A LOW SMOKE MONGOLIAN COAL STOVE </a:t>
            </a:r>
            <a:endParaRPr lang="en-CA" sz="3600" smtClean="0">
              <a:latin typeface="Aachen BT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31913" y="2997200"/>
            <a:ext cx="6400800" cy="1127125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USING A HETEROGENEOUS TESTING PROTOCOL</a:t>
            </a:r>
            <a:endParaRPr lang="en-CA" smtClean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498975"/>
            <a:ext cx="345598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394200"/>
            <a:ext cx="27717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067175" y="4076700"/>
            <a:ext cx="2903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Crispin Pemberton-Pigott</a:t>
            </a:r>
          </a:p>
          <a:p>
            <a:r>
              <a:rPr lang="en-US" sz="2000">
                <a:latin typeface="Calibri" pitchFamily="34" charset="0"/>
              </a:rPr>
              <a:t>19</a:t>
            </a:r>
            <a:r>
              <a:rPr lang="en-US" sz="2000" baseline="30000">
                <a:latin typeface="Calibri" pitchFamily="34" charset="0"/>
              </a:rPr>
              <a:t>th</a:t>
            </a:r>
            <a:r>
              <a:rPr lang="en-US" sz="2000">
                <a:latin typeface="Calibri" pitchFamily="34" charset="0"/>
              </a:rPr>
              <a:t> DUE Conference 2011</a:t>
            </a:r>
            <a:endParaRPr lang="en-CA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achen BT"/>
              </a:rPr>
              <a:t>We learned that…</a:t>
            </a:r>
            <a:endParaRPr lang="en-CA" smtClean="0">
              <a:latin typeface="Aachen BT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It is possible to burn high volatiles (50%) lignite in a simple natural draft stove if the combustion parameters are carefully set.</a:t>
            </a:r>
          </a:p>
          <a:p>
            <a:r>
              <a:rPr lang="en-GB" sz="2800" smtClean="0"/>
              <a:t>The optimum parameters can most readily be found by using a heterogeneous testing protocol, with real time measurements, displayed and calculated in sections of interest.</a:t>
            </a:r>
            <a:endParaRPr lang="en-CA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33375"/>
            <a:ext cx="8729662" cy="6315075"/>
          </a:xfrm>
        </p:spPr>
      </p:pic>
      <p:sp>
        <p:nvSpPr>
          <p:cNvPr id="7" name="Oval 6"/>
          <p:cNvSpPr/>
          <p:nvPr/>
        </p:nvSpPr>
        <p:spPr>
          <a:xfrm>
            <a:off x="3181350" y="3692525"/>
            <a:ext cx="863600" cy="1008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356100" y="3692525"/>
            <a:ext cx="863600" cy="1008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084638" y="1346200"/>
            <a:ext cx="43180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3600" smtClean="0">
                <a:latin typeface="Aachen BT"/>
              </a:rPr>
              <a:t>Level of improvement</a:t>
            </a:r>
            <a:endParaRPr lang="en-CA" sz="3600" smtClean="0">
              <a:latin typeface="Aachen B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9144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11188" y="1125538"/>
            <a:ext cx="79930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alibri" pitchFamily="34" charset="0"/>
              </a:rPr>
              <a:t>The numbers include the whole ignition cycle to the point at which 90% of the fuel has burned. The thermal efficiency, power and CO/CO</a:t>
            </a:r>
            <a:r>
              <a:rPr lang="en-US" sz="2200" baseline="-25000">
                <a:latin typeface="Calibri" pitchFamily="34" charset="0"/>
              </a:rPr>
              <a:t>2</a:t>
            </a:r>
            <a:r>
              <a:rPr lang="en-US" sz="2200">
                <a:latin typeface="Calibri" pitchFamily="34" charset="0"/>
              </a:rPr>
              <a:t> ratio are mass-compensated every ten seconds then summed.</a:t>
            </a:r>
            <a:endParaRPr lang="en-CA" sz="2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Aachen BT"/>
              </a:rPr>
              <a:t>Thanks to…</a:t>
            </a:r>
            <a:endParaRPr lang="en-CA" sz="4000" smtClean="0">
              <a:latin typeface="Aachen BT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smtClean="0"/>
              <a:t>World Bank       </a:t>
            </a:r>
            <a:r>
              <a:rPr lang="en-US" sz="1800" smtClean="0"/>
              <a:t> </a:t>
            </a:r>
            <a:r>
              <a:rPr lang="en-US" sz="2800" smtClean="0"/>
              <a:t>                 Prof Lodoysamba</a:t>
            </a:r>
          </a:p>
          <a:p>
            <a:pPr marL="0" indent="0">
              <a:buFont typeface="Arial" charset="0"/>
              <a:buNone/>
            </a:pPr>
            <a:r>
              <a:rPr lang="en-US" sz="2800" smtClean="0"/>
              <a:t>Asian Dev Bank                  Prof Tseyen-Oidov</a:t>
            </a:r>
          </a:p>
          <a:p>
            <a:pPr marL="0" indent="0">
              <a:buFont typeface="Arial" charset="0"/>
              <a:buNone/>
            </a:pPr>
            <a:r>
              <a:rPr lang="en-US" sz="2800" smtClean="0"/>
              <a:t>SEET Laboratory                 Altangadas (Eng.)</a:t>
            </a:r>
          </a:p>
          <a:p>
            <a:pPr marL="0" indent="0">
              <a:buFont typeface="Arial" charset="0"/>
              <a:buNone/>
            </a:pPr>
            <a:r>
              <a:rPr lang="en-US" sz="2800" smtClean="0"/>
              <a:t>SeTAR  Centre                     NUM</a:t>
            </a:r>
          </a:p>
          <a:p>
            <a:pPr marL="0" indent="0">
              <a:buFont typeface="Arial" charset="0"/>
              <a:buNone/>
            </a:pPr>
            <a:r>
              <a:rPr lang="en-US" sz="2800" smtClean="0"/>
              <a:t>Ulaanbaatar CAP                Nuclear Research Lab</a:t>
            </a:r>
          </a:p>
          <a:p>
            <a:pPr marL="0" indent="0">
              <a:buFont typeface="Arial" charset="0"/>
              <a:buNone/>
            </a:pPr>
            <a:r>
              <a:rPr lang="en-US" sz="2800" smtClean="0"/>
              <a:t>MMRE (Gov’t)                     Univ of JHB</a:t>
            </a:r>
          </a:p>
          <a:p>
            <a:pPr marL="0" indent="0">
              <a:buFont typeface="Arial" charset="0"/>
              <a:buNone/>
            </a:pPr>
            <a:r>
              <a:rPr lang="en-US" sz="2800" smtClean="0"/>
              <a:t>GIZ Mongolia </a:t>
            </a:r>
            <a:r>
              <a:rPr lang="en-US" sz="1800" smtClean="0"/>
              <a:t>(used to be GTZ)     </a:t>
            </a:r>
            <a:r>
              <a:rPr lang="en-US" sz="2800" smtClean="0"/>
              <a:t>Dalkia Consulting</a:t>
            </a:r>
            <a:endParaRPr lang="en-CA" sz="28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40200" y="1773238"/>
            <a:ext cx="0" cy="3455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achen BT"/>
              </a:rPr>
              <a:t>The problems</a:t>
            </a:r>
            <a:endParaRPr lang="en-CA" smtClean="0">
              <a:latin typeface="Aachen B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smtClean="0"/>
              <a:t>Relative to the needs of the three billion people cooking over fires each day, few improved stoves are in use after decades of donor-funded development and promotion. 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The products generally are of poor quality and unimpressive performance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The methods used to evaluate stove performance do not readily reveal their advantages which leads to poor product evaluation.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Low performance products are promoted.</a:t>
            </a:r>
            <a:endParaRPr lang="en-CA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achen BT"/>
              </a:rPr>
              <a:t>What should we measure</a:t>
            </a:r>
            <a:br>
              <a:rPr lang="en-US" smtClean="0">
                <a:latin typeface="Aachen BT"/>
              </a:rPr>
            </a:br>
            <a:r>
              <a:rPr lang="en-US" sz="2000" smtClean="0">
                <a:latin typeface="Aachen BT"/>
              </a:rPr>
              <a:t>(at a minimum)</a:t>
            </a:r>
            <a:endParaRPr lang="en-CA" sz="2000" smtClean="0">
              <a:latin typeface="Aachen BT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Measure the carbon-monoxide (CO)</a:t>
            </a:r>
          </a:p>
          <a:p>
            <a:r>
              <a:rPr lang="en-US" sz="2800" smtClean="0"/>
              <a:t>Measure the excess air (EA) in the chimney to arrive at an ‘air demand’ (</a:t>
            </a:r>
            <a:r>
              <a:rPr lang="el-GR" sz="2800" smtClean="0"/>
              <a:t>λ</a:t>
            </a:r>
            <a:r>
              <a:rPr lang="en-US" sz="2800" smtClean="0"/>
              <a:t>)</a:t>
            </a:r>
          </a:p>
          <a:p>
            <a:r>
              <a:rPr lang="en-US" sz="2800" smtClean="0"/>
              <a:t>Multiply the CO * </a:t>
            </a:r>
            <a:r>
              <a:rPr lang="el-GR" sz="2800" smtClean="0"/>
              <a:t>λ</a:t>
            </a:r>
            <a:r>
              <a:rPr lang="en-US" sz="2800" smtClean="0"/>
              <a:t> = CO(emission factor)</a:t>
            </a:r>
          </a:p>
          <a:p>
            <a:r>
              <a:rPr lang="en-US" sz="2800" smtClean="0"/>
              <a:t>Do the same for the PM2.5 (smoke particles)</a:t>
            </a:r>
          </a:p>
          <a:p>
            <a:r>
              <a:rPr lang="en-US" sz="2800" smtClean="0"/>
              <a:t>Plot CO(EF) and EA and PM2.5(EF) in real time</a:t>
            </a:r>
          </a:p>
          <a:p>
            <a:r>
              <a:rPr lang="en-US" sz="2800" smtClean="0"/>
              <a:t>Observe carefully</a:t>
            </a:r>
            <a:endParaRPr lang="en-CA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96975"/>
            <a:ext cx="8229600" cy="4522788"/>
          </a:xfrm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11188" y="333375"/>
            <a:ext cx="841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There is a brief period when the stove burns very cleanly with low CO and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low PM2.5 (red arrow). Nearly all stoves have such a moment when conditions are ideal.</a:t>
            </a:r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41438"/>
            <a:ext cx="8558213" cy="5111750"/>
          </a:xfrm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95288" y="195263"/>
            <a:ext cx="8497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The Excess Air Ratio (EA) had to be under 200% in order for the CO/CO</a:t>
            </a:r>
            <a:r>
              <a:rPr lang="en-US" sz="2000" baseline="-25000">
                <a:latin typeface="Calibri" pitchFamily="34" charset="0"/>
              </a:rPr>
              <a:t>2</a:t>
            </a:r>
            <a:r>
              <a:rPr lang="en-US" sz="2000">
                <a:latin typeface="Calibri" pitchFamily="34" charset="0"/>
              </a:rPr>
              <a:t> ratio to be under 2%. It did not last long – only 20 minutes. The burn rate was very high at the time.</a:t>
            </a:r>
            <a:endParaRPr lang="en-CA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en-US" sz="3600" smtClean="0">
                <a:latin typeface="Aachen BT"/>
              </a:rPr>
              <a:t>Basa Njengo Mongolia</a:t>
            </a:r>
            <a:endParaRPr lang="en-CA" sz="3600" smtClean="0">
              <a:latin typeface="Aachen B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26638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version of the South African ‘</a:t>
            </a:r>
            <a:r>
              <a:rPr lang="en-US" i="1" dirty="0" smtClean="0"/>
              <a:t>basa njengo magogo</a:t>
            </a:r>
            <a:r>
              <a:rPr lang="en-US" dirty="0" smtClean="0"/>
              <a:t>’ fire was made, on it side, in a traditional Mongolian stove with a flame tube added in the back wall.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Flame tube 28 cm long           Fire and smoke go in</a:t>
            </a:r>
            <a:endParaRPr lang="en-CA" dirty="0"/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860800"/>
            <a:ext cx="38417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859213"/>
            <a:ext cx="42846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229600" cy="4281487"/>
          </a:xfrm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446088" y="5010150"/>
            <a:ext cx="81962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The excess air was much better controlled and the CO(EF) held to a low value</a:t>
            </a:r>
          </a:p>
          <a:p>
            <a:r>
              <a:rPr lang="en-US" sz="2000">
                <a:latin typeface="Calibri" pitchFamily="34" charset="0"/>
              </a:rPr>
              <a:t>for a much longer time – nearly 2 hours. The combination greatly reduced </a:t>
            </a:r>
          </a:p>
          <a:p>
            <a:r>
              <a:rPr lang="en-US" sz="2000">
                <a:latin typeface="Calibri" pitchFamily="34" charset="0"/>
              </a:rPr>
              <a:t>the PM2.5 (red line). After coking, the CO(EF) rises but the PM does not.</a:t>
            </a:r>
            <a:endParaRPr lang="en-CA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511175"/>
            <a:ext cx="8229600" cy="4313238"/>
          </a:xfrm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468313" y="5229225"/>
            <a:ext cx="8326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difference between the Traditional and ELCD Crossdraft thermal efficiency profiles </a:t>
            </a:r>
          </a:p>
          <a:p>
            <a:r>
              <a:rPr lang="en-US">
                <a:latin typeface="Calibri" pitchFamily="34" charset="0"/>
              </a:rPr>
              <a:t>was dramatic. By controlling the excess air and allowing the coal to burn slowly from </a:t>
            </a:r>
          </a:p>
          <a:p>
            <a:r>
              <a:rPr lang="en-US">
                <a:latin typeface="Calibri" pitchFamily="34" charset="0"/>
              </a:rPr>
              <a:t>one end to the other, the thermal efficiency line is nearly flat at 72%, up 1/6</a:t>
            </a:r>
            <a:r>
              <a:rPr lang="en-US" baseline="30000">
                <a:latin typeface="Calibri" pitchFamily="34" charset="0"/>
              </a:rPr>
              <a:t>th</a:t>
            </a:r>
            <a:r>
              <a:rPr lang="en-US">
                <a:latin typeface="Calibri" pitchFamily="34" charset="0"/>
              </a:rPr>
              <a:t>.</a:t>
            </a:r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8135938" cy="4891088"/>
          </a:xfrm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611188" y="5516563"/>
            <a:ext cx="8253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This stove has a hopper mounted so the fuel is supplied continuously and with well </a:t>
            </a:r>
          </a:p>
          <a:p>
            <a:r>
              <a:rPr lang="en-US">
                <a:latin typeface="Calibri" pitchFamily="34" charset="0"/>
              </a:rPr>
              <a:t>controlled air (green) the PM2.5 almost disappear. The jump in the centre is the stove </a:t>
            </a:r>
          </a:p>
          <a:p>
            <a:r>
              <a:rPr lang="en-US">
                <a:latin typeface="Calibri" pitchFamily="34" charset="0"/>
              </a:rPr>
              <a:t>being refueling at minute 154. This stove is ‘three nines’ cleaner (1/1000</a:t>
            </a:r>
            <a:r>
              <a:rPr lang="en-US" baseline="30000">
                <a:latin typeface="Calibri" pitchFamily="34" charset="0"/>
              </a:rPr>
              <a:t>th</a:t>
            </a:r>
            <a:r>
              <a:rPr lang="en-US">
                <a:latin typeface="Calibri" pitchFamily="34" charset="0"/>
              </a:rPr>
              <a:t> the PM).</a:t>
            </a:r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542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DEVELOPMENT OF A LOW SMOKE MONGOLIAN COAL STOVE </vt:lpstr>
      <vt:lpstr>The problems</vt:lpstr>
      <vt:lpstr>What should we measure (at a minimum)</vt:lpstr>
      <vt:lpstr>PowerPoint Presentation</vt:lpstr>
      <vt:lpstr>PowerPoint Presentation</vt:lpstr>
      <vt:lpstr>Basa Njengo Mongolia</vt:lpstr>
      <vt:lpstr>PowerPoint Presentation</vt:lpstr>
      <vt:lpstr>PowerPoint Presentation</vt:lpstr>
      <vt:lpstr>PowerPoint Presentation</vt:lpstr>
      <vt:lpstr>We learned that…</vt:lpstr>
      <vt:lpstr>PowerPoint Presentation</vt:lpstr>
      <vt:lpstr>Level of improvement</vt:lpstr>
      <vt:lpstr>Thanks to…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LOW SMOKE MONGOLIAN COAL STOVE </dc:title>
  <dc:creator>Crispin Pemberton-Pigott</dc:creator>
  <cp:lastModifiedBy>Crispin Pemberton-Pigott</cp:lastModifiedBy>
  <cp:revision>26</cp:revision>
  <dcterms:created xsi:type="dcterms:W3CDTF">2011-04-12T21:33:46Z</dcterms:created>
  <dcterms:modified xsi:type="dcterms:W3CDTF">2011-04-13T07:01:45Z</dcterms:modified>
</cp:coreProperties>
</file>